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1" r:id="rId1"/>
  </p:sldMasterIdLst>
  <p:notesMasterIdLst>
    <p:notesMasterId r:id="rId22"/>
  </p:notesMasterIdLst>
  <p:sldIdLst>
    <p:sldId id="256" r:id="rId2"/>
    <p:sldId id="258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9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DBBE5-96EA-4932-9A68-94668F1348B7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862FF-4705-4A7F-B6AC-52E34A8B2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33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5" name="Google Shape;2025;g376cfcef068_4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7688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6" name="Google Shape;2026;g376cfcef068_4_49:notes"/>
          <p:cNvSpPr txBox="1">
            <a:spLocks noGrp="1"/>
          </p:cNvSpPr>
          <p:nvPr>
            <p:ph type="body" idx="1"/>
          </p:nvPr>
        </p:nvSpPr>
        <p:spPr>
          <a:xfrm>
            <a:off x="960120" y="3474721"/>
            <a:ext cx="7680960" cy="3291840"/>
          </a:xfrm>
          <a:prstGeom prst="rect">
            <a:avLst/>
          </a:prstGeom>
        </p:spPr>
        <p:txBody>
          <a:bodyPr spcFirstLastPara="1" wrap="square" lIns="93811" tIns="93811" rIns="93811" bIns="9381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750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 sz="10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87750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 sz="10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53977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311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 sz="1050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95016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54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 sz="10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68360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705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8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0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42029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 sz="10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7126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050">
              <a:solidFill>
                <a:srgbClr val="0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41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mgatishakti.gov.in/pmgatishakti/login" TargetMode="External"/><Relationship Id="rId2" Type="http://schemas.openxmlformats.org/officeDocument/2006/relationships/hyperlink" Target="https://nagarkaryavali.com/ANCL_Dashboard/Home/FrmDashboard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hulemc.org/Documents/DHULEWARD32.pdf" TargetMode="External"/><Relationship Id="rId4" Type="http://schemas.openxmlformats.org/officeDocument/2006/relationships/hyperlink" Target="https://mahavastu.maharashtra.gov.in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CFF595B8-0AAB-40B4-B5E5-4E76933BDCD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07796" y="187409"/>
            <a:ext cx="6441855" cy="102335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914126">
              <a:lnSpc>
                <a:spcPct val="150000"/>
              </a:lnSpc>
            </a:pPr>
            <a:r>
              <a:rPr lang="mr-IN" sz="4400" b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accent2"/>
                </a:solidFill>
                <a:latin typeface="DVOT-Surekh" pitchFamily="2" charset="0"/>
                <a:cs typeface="DVOT-Surekh" pitchFamily="2" charset="0"/>
              </a:rPr>
              <a:t>धुळे महानगरपालिका</a:t>
            </a:r>
            <a:r>
              <a:rPr lang="en-IN" sz="4400" b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accent2"/>
                </a:solidFill>
                <a:latin typeface="DVOT-Surekh" pitchFamily="2" charset="0"/>
                <a:cs typeface="DVOT-Surekh" pitchFamily="2" charset="0"/>
              </a:rPr>
              <a:t>, धुळे</a:t>
            </a:r>
            <a:endParaRPr lang="en-US" sz="4400" b="1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accent2"/>
              </a:solidFill>
              <a:latin typeface="DVOT-Surekh" pitchFamily="2" charset="0"/>
              <a:cs typeface="DVOT-Surekh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FC6CD7-2DDE-4C9F-A8CC-056DE29EBDD4}"/>
              </a:ext>
            </a:extLst>
          </p:cNvPr>
          <p:cNvSpPr txBox="1"/>
          <p:nvPr/>
        </p:nvSpPr>
        <p:spPr>
          <a:xfrm>
            <a:off x="707796" y="4808348"/>
            <a:ext cx="7680959" cy="684803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 dirty="0">
                <a:ln>
                  <a:solidFill>
                    <a:prstClr val="white">
                      <a:lumMod val="85000"/>
                    </a:prstClr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DVOT-SurekhMR" panose="00000400000000000000" pitchFamily="2" charset="0"/>
                <a:ea typeface="+mn-ea"/>
                <a:cs typeface="DVOT-SurekhMR" panose="00000400000000000000" pitchFamily="2" charset="0"/>
              </a:rPr>
              <a:t>150 </a:t>
            </a:r>
            <a:r>
              <a:rPr kumimoji="0" lang="en-IN" sz="2800" b="1" i="0" u="none" strike="noStrike" kern="1200" cap="none" spc="0" normalizeH="0" baseline="0" noProof="0" dirty="0" err="1">
                <a:ln>
                  <a:solidFill>
                    <a:prstClr val="white">
                      <a:lumMod val="85000"/>
                    </a:prstClr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DVOT-SurekhMR" panose="00000400000000000000" pitchFamily="2" charset="0"/>
                <a:ea typeface="+mn-ea"/>
                <a:cs typeface="DVOT-SurekhMR" panose="00000400000000000000" pitchFamily="2" charset="0"/>
              </a:rPr>
              <a:t>दिवसांचा</a:t>
            </a:r>
            <a:r>
              <a:rPr kumimoji="0" lang="en-IN" sz="2800" b="1" i="0" u="none" strike="noStrike" kern="1200" cap="none" spc="0" normalizeH="0" baseline="0" noProof="0" dirty="0">
                <a:ln>
                  <a:solidFill>
                    <a:prstClr val="white">
                      <a:lumMod val="85000"/>
                    </a:prstClr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DVOT-SurekhMR" panose="00000400000000000000" pitchFamily="2" charset="0"/>
                <a:ea typeface="+mn-ea"/>
                <a:cs typeface="DVOT-SurekhMR" panose="00000400000000000000" pitchFamily="2" charset="0"/>
              </a:rPr>
              <a:t> ई-</a:t>
            </a:r>
            <a:r>
              <a:rPr kumimoji="0" lang="en-IN" sz="2800" b="1" i="0" u="none" strike="noStrike" kern="1200" cap="none" spc="0" normalizeH="0" baseline="0" noProof="0" dirty="0" err="1">
                <a:ln>
                  <a:solidFill>
                    <a:prstClr val="white">
                      <a:lumMod val="85000"/>
                    </a:prstClr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DVOT-SurekhMR" panose="00000400000000000000" pitchFamily="2" charset="0"/>
                <a:ea typeface="+mn-ea"/>
                <a:cs typeface="DVOT-SurekhMR" panose="00000400000000000000" pitchFamily="2" charset="0"/>
              </a:rPr>
              <a:t>गव्हर्नन्स</a:t>
            </a:r>
            <a:r>
              <a:rPr kumimoji="0" lang="en-IN" sz="2800" b="1" i="0" u="none" strike="noStrike" kern="1200" cap="none" spc="0" normalizeH="0" baseline="0" noProof="0" dirty="0">
                <a:ln>
                  <a:solidFill>
                    <a:prstClr val="white">
                      <a:lumMod val="85000"/>
                    </a:prstClr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DVOT-SurekhMR" panose="00000400000000000000" pitchFamily="2" charset="0"/>
                <a:ea typeface="+mn-ea"/>
                <a:cs typeface="DVOT-SurekhMR" panose="00000400000000000000" pitchFamily="2" charset="0"/>
              </a:rPr>
              <a:t> </a:t>
            </a:r>
            <a:r>
              <a:rPr kumimoji="0" lang="en-IN" sz="2800" b="1" i="0" u="none" strike="noStrike" kern="1200" cap="none" spc="0" normalizeH="0" baseline="0" noProof="0" dirty="0" err="1">
                <a:ln>
                  <a:solidFill>
                    <a:prstClr val="white">
                      <a:lumMod val="85000"/>
                    </a:prstClr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DVOT-SurekhMR" panose="00000400000000000000" pitchFamily="2" charset="0"/>
                <a:ea typeface="+mn-ea"/>
                <a:cs typeface="DVOT-SurekhMR" panose="00000400000000000000" pitchFamily="2" charset="0"/>
              </a:rPr>
              <a:t>सुधारणेचा</a:t>
            </a:r>
            <a:r>
              <a:rPr kumimoji="0" lang="en-IN" sz="2800" b="1" i="0" u="none" strike="noStrike" kern="1200" cap="none" spc="0" normalizeH="0" baseline="0" noProof="0" dirty="0">
                <a:ln>
                  <a:solidFill>
                    <a:prstClr val="white">
                      <a:lumMod val="85000"/>
                    </a:prstClr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DVOT-SurekhMR" panose="00000400000000000000" pitchFamily="2" charset="0"/>
                <a:ea typeface="+mn-ea"/>
                <a:cs typeface="DVOT-SurekhMR" panose="00000400000000000000" pitchFamily="2" charset="0"/>
              </a:rPr>
              <a:t> </a:t>
            </a:r>
            <a:r>
              <a:rPr kumimoji="0" lang="en-IN" sz="2800" b="1" i="0" u="none" strike="noStrike" kern="1200" cap="none" spc="0" normalizeH="0" baseline="0" noProof="0" dirty="0" err="1">
                <a:ln>
                  <a:solidFill>
                    <a:prstClr val="white">
                      <a:lumMod val="85000"/>
                    </a:prstClr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DVOT-SurekhMR" panose="00000400000000000000" pitchFamily="2" charset="0"/>
                <a:ea typeface="+mn-ea"/>
                <a:cs typeface="DVOT-SurekhMR" panose="00000400000000000000" pitchFamily="2" charset="0"/>
              </a:rPr>
              <a:t>कृती</a:t>
            </a:r>
            <a:r>
              <a:rPr kumimoji="0" lang="en-IN" sz="2800" b="1" i="0" u="none" strike="noStrike" kern="1200" cap="none" spc="0" normalizeH="0" baseline="0" noProof="0" dirty="0">
                <a:ln>
                  <a:solidFill>
                    <a:prstClr val="white">
                      <a:lumMod val="85000"/>
                    </a:prstClr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DVOT-SurekhMR" panose="00000400000000000000" pitchFamily="2" charset="0"/>
                <a:ea typeface="+mn-ea"/>
                <a:cs typeface="DVOT-SurekhMR" panose="00000400000000000000" pitchFamily="2" charset="0"/>
              </a:rPr>
              <a:t> </a:t>
            </a:r>
            <a:r>
              <a:rPr kumimoji="0" lang="en-IN" sz="2800" b="1" i="0" u="none" strike="noStrike" kern="1200" cap="none" spc="0" normalizeH="0" baseline="0" noProof="0" dirty="0" err="1">
                <a:ln>
                  <a:solidFill>
                    <a:prstClr val="white">
                      <a:lumMod val="85000"/>
                    </a:prstClr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DVOT-SurekhMR" panose="00000400000000000000" pitchFamily="2" charset="0"/>
                <a:ea typeface="+mn-ea"/>
                <a:cs typeface="DVOT-SurekhMR" panose="00000400000000000000" pitchFamily="2" charset="0"/>
              </a:rPr>
              <a:t>आराखडा</a:t>
            </a:r>
            <a:r>
              <a:rPr kumimoji="0" lang="en-IN" sz="2800" b="1" i="0" u="none" strike="noStrike" kern="1200" cap="none" spc="0" normalizeH="0" baseline="0" noProof="0" dirty="0">
                <a:ln>
                  <a:solidFill>
                    <a:prstClr val="white">
                      <a:lumMod val="85000"/>
                    </a:prstClr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DVOT-Surekh" pitchFamily="2" charset="0"/>
                <a:ea typeface="+mn-ea"/>
                <a:cs typeface="DVOT-Surekh" pitchFamily="2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prstClr val="white">
                    <a:lumMod val="85000"/>
                  </a:prstClr>
                </a:solidFill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DVOT-SurekhMR" panose="00000400000000000000" pitchFamily="2" charset="0"/>
              <a:ea typeface="+mn-ea"/>
              <a:cs typeface="DVOT-SurekhMR" panose="00000400000000000000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EB391-C49E-4DC0-9BDA-70C232171C31}"/>
              </a:ext>
            </a:extLst>
          </p:cNvPr>
          <p:cNvGrpSpPr/>
          <p:nvPr/>
        </p:nvGrpSpPr>
        <p:grpSpPr>
          <a:xfrm>
            <a:off x="2923656" y="1466783"/>
            <a:ext cx="2039922" cy="1741226"/>
            <a:chOff x="815653" y="799377"/>
            <a:chExt cx="976548" cy="810187"/>
          </a:xfrm>
          <a:effectLst>
            <a:reflection blurRad="6350" stA="50000" endA="300" endPos="55000" dir="5400000" sy="-100000" algn="bl" rotWithShape="0"/>
          </a:effectLst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C67224B-61CC-4BE8-99B0-6C987171C479}"/>
                </a:ext>
              </a:extLst>
            </p:cNvPr>
            <p:cNvSpPr/>
            <p:nvPr/>
          </p:nvSpPr>
          <p:spPr>
            <a:xfrm>
              <a:off x="822783" y="799377"/>
              <a:ext cx="969418" cy="810187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2DA2037-5688-4FE8-AF76-5E85600DAA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35" r="7119" b="21213"/>
            <a:stretch/>
          </p:blipFill>
          <p:spPr>
            <a:xfrm>
              <a:off x="815653" y="808758"/>
              <a:ext cx="969418" cy="797345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0CBAFE6B-6E7B-431D-A70C-F5AE5EC26C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45522" y="1201510"/>
            <a:ext cx="8452955" cy="283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i-I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कार्यप्रदर्शन निष्पत्ती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:</a:t>
            </a:r>
            <a:endParaRPr kumimoji="0" lang="mr-IN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VOT-SurekhMR" panose="00000400000000000000" pitchFamily="2" charset="0"/>
              <a:cs typeface="DVOT-SurekhMR" panose="00000400000000000000" pitchFamily="2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VOT-SurekhMR" panose="00000400000000000000" pitchFamily="2" charset="0"/>
              <a:cs typeface="DVOT-SurekhMR" panose="00000400000000000000" pitchFamily="2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सेवा वितरण वेळ १००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% </a:t>
            </a: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आहे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(SLA Adherence).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पहिल्या आणि दुसऱ्या स्तराच्या अपील प्राधिकरणाचे तपशील उपलब्ध आहेत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.</a:t>
            </a:r>
            <a:endParaRPr kumimoji="0" lang="mr-IN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VOT-SurekhMR" panose="00000400000000000000" pitchFamily="2" charset="0"/>
              <a:cs typeface="DVOT-SurekhMR" panose="00000400000000000000" pitchFamily="2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i-I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क्षमता निर्माण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/</a:t>
            </a:r>
            <a:r>
              <a:rPr kumimoji="0" lang="hi-I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अवलंबन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VOT-SurekhMR" panose="00000400000000000000" pitchFamily="2" charset="0"/>
              <a:cs typeface="DVOT-SurekhMR" panose="00000400000000000000" pitchFamily="2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१००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% </a:t>
            </a: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अधिकाऱ्यांना प्रशिक्षण दिले गेले आहे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सोशल मीडिया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, </a:t>
            </a: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एसएमएस आणि वेबसाइटद्वारे आयईसी आणि आउटरीच केले जाते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VOT-SurekhMR" panose="00000400000000000000" pitchFamily="2" charset="0"/>
              <a:cs typeface="DVOT-SurekhMR" panose="000004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ound Diagonal Corner Rectangle 2">
            <a:extLst>
              <a:ext uri="{FF2B5EF4-FFF2-40B4-BE49-F238E27FC236}">
                <a16:creationId xmlns:a16="http://schemas.microsoft.com/office/drawing/2014/main" id="{B7BBE8AE-FAF6-4C41-ACC1-BFAFDC176DA8}"/>
              </a:ext>
            </a:extLst>
          </p:cNvPr>
          <p:cNvSpPr/>
          <p:nvPr/>
        </p:nvSpPr>
        <p:spPr>
          <a:xfrm>
            <a:off x="0" y="0"/>
            <a:ext cx="3646944" cy="616549"/>
          </a:xfrm>
          <a:prstGeom prst="round2DiagRect">
            <a:avLst/>
          </a:prstGeom>
          <a:solidFill>
            <a:srgbClr val="ED7D31">
              <a:lumMod val="75000"/>
            </a:srgb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VOT-SurekhMR" panose="00000400000000000000" pitchFamily="2" charset="0"/>
                <a:ea typeface="+mn-ea"/>
                <a:cs typeface="DVOT-SurekhMR" panose="00000400000000000000" pitchFamily="2" charset="0"/>
              </a:rPr>
              <a:t>2. </a:t>
            </a:r>
            <a:r>
              <a:rPr kumimoji="0" lang="hi-I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VOT-SurekhMR" panose="00000400000000000000" pitchFamily="2" charset="0"/>
                <a:ea typeface="+mn-ea"/>
                <a:cs typeface="DVOT-SurekhMR" panose="00000400000000000000" pitchFamily="2" charset="0"/>
              </a:rPr>
              <a:t>आपले सरकार </a:t>
            </a:r>
            <a:r>
              <a:rPr lang="mr-IN" sz="2400" b="1" kern="0" dirty="0">
                <a:solidFill>
                  <a:prstClr val="white"/>
                </a:solidFill>
                <a:latin typeface="DVOT-SurekhMR" panose="00000400000000000000" pitchFamily="2" charset="0"/>
                <a:cs typeface="DVOT-SurekhMR" panose="00000400000000000000" pitchFamily="2" charset="0"/>
              </a:rPr>
              <a:t>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VOT-SurekhMR" panose="00000400000000000000" pitchFamily="2" charset="0"/>
              <a:ea typeface="+mn-ea"/>
              <a:cs typeface="DVOT-SurekhMR" panose="000004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EDFEDD-867D-42C7-9D5D-02567DF49F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6862" r="1969" b="19419"/>
          <a:stretch/>
        </p:blipFill>
        <p:spPr>
          <a:xfrm>
            <a:off x="520506" y="3545058"/>
            <a:ext cx="7990448" cy="268693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14921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8F1DF0A4-94DD-4103-8E47-01E760366A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28957" y="1143696"/>
            <a:ext cx="7402609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i-I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नागरिकांचे तक्रार निवारण आणि व्यवस्थापन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: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VOT-SurekhMR" panose="00000400000000000000" pitchFamily="2" charset="0"/>
              <a:cs typeface="DVOT-SurekhMR" panose="00000400000000000000" pitchFamily="2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तक्रारी बंद करण्यासाठी सरासरी ७ दिवस लागतात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नागरिकांकडून वाढीव तक्रारी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(escalation) </a:t>
            </a: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नोंदवल्या गेल्या नाहीत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निर्णय घेण्यासाठी पूर्वलक्षी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(retrospective), </a:t>
            </a: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अनुमानात्मक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(inferential) </a:t>
            </a: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आणि भाकीत करणारी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(predictive) </a:t>
            </a: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विश्लेषणे वापरली जातात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ound Diagonal Corner Rectangle 2">
            <a:extLst>
              <a:ext uri="{FF2B5EF4-FFF2-40B4-BE49-F238E27FC236}">
                <a16:creationId xmlns:a16="http://schemas.microsoft.com/office/drawing/2014/main" id="{7BB61FDC-8153-4DC7-8FFD-B263A4ECD438}"/>
              </a:ext>
            </a:extLst>
          </p:cNvPr>
          <p:cNvSpPr/>
          <p:nvPr/>
        </p:nvSpPr>
        <p:spPr>
          <a:xfrm>
            <a:off x="0" y="0"/>
            <a:ext cx="3646944" cy="616549"/>
          </a:xfrm>
          <a:prstGeom prst="round2DiagRect">
            <a:avLst/>
          </a:prstGeom>
          <a:solidFill>
            <a:srgbClr val="ED7D31">
              <a:lumMod val="75000"/>
            </a:srgb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VOT-SurekhMR" panose="00000400000000000000" pitchFamily="2" charset="0"/>
                <a:ea typeface="+mn-ea"/>
                <a:cs typeface="DVOT-SurekhMR" panose="00000400000000000000" pitchFamily="2" charset="0"/>
              </a:rPr>
              <a:t>2. </a:t>
            </a:r>
            <a:r>
              <a:rPr kumimoji="0" lang="hi-I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VOT-SurekhMR" panose="00000400000000000000" pitchFamily="2" charset="0"/>
                <a:ea typeface="+mn-ea"/>
                <a:cs typeface="DVOT-SurekhMR" panose="00000400000000000000" pitchFamily="2" charset="0"/>
              </a:rPr>
              <a:t>आपले सरकार </a:t>
            </a:r>
            <a:r>
              <a:rPr lang="mr-IN" sz="2400" b="1" kern="0" dirty="0">
                <a:solidFill>
                  <a:prstClr val="white"/>
                </a:solidFill>
                <a:latin typeface="DVOT-SurekhMR" panose="00000400000000000000" pitchFamily="2" charset="0"/>
                <a:cs typeface="DVOT-SurekhMR" panose="00000400000000000000" pitchFamily="2" charset="0"/>
              </a:rPr>
              <a:t>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VOT-SurekhMR" panose="00000400000000000000" pitchFamily="2" charset="0"/>
              <a:ea typeface="+mn-ea"/>
              <a:cs typeface="DVOT-SurekhMR" panose="000004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1894D5-FF2D-4889-83C6-656F74216A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12246" r="661" b="-1"/>
          <a:stretch/>
        </p:blipFill>
        <p:spPr>
          <a:xfrm>
            <a:off x="346292" y="3094892"/>
            <a:ext cx="8468751" cy="3222941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48721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551AC6BF-473B-4317-A439-F74B3C1C49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2214" y="1007511"/>
            <a:ext cx="6808274" cy="283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i-I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ई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-</a:t>
            </a:r>
            <a:r>
              <a:rPr kumimoji="0" lang="hi-I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ऑफिस आकडेवारी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: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en-US" altLang="en-US" b="1" dirty="0">
              <a:solidFill>
                <a:schemeClr val="tx1"/>
              </a:solidFill>
              <a:latin typeface="DVOT-SurekhMR" panose="00000400000000000000" pitchFamily="2" charset="0"/>
              <a:cs typeface="DVOT-SurekhMR" panose="00000400000000000000" pitchFamily="2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VOT-SurekhMR" panose="00000400000000000000" pitchFamily="2" charset="0"/>
              <a:cs typeface="DVOT-SurekhMR" panose="00000400000000000000" pitchFamily="2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एकूण वापरकर्ते ७४ आहेत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, </a:t>
            </a: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१००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% </a:t>
            </a: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वापरकर्ते ई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-</a:t>
            </a: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ऑफिस वापरतात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५०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% </a:t>
            </a: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वापरकर्ते सक्रियपणे ई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-</a:t>
            </a: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ऑफिस वापरतात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१००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% </a:t>
            </a: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फाईलची ऑनलाइन विल्हेवाट लावली जाते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फाईल बंद होण्यासाठी सरासरी १५ दिवस लागतात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६६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% </a:t>
            </a: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पावत्यांची ई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-</a:t>
            </a: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ऑफिस फाईलमध्ये विल्हेवाट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ound Diagonal Corner Rectangle 2">
            <a:extLst>
              <a:ext uri="{FF2B5EF4-FFF2-40B4-BE49-F238E27FC236}">
                <a16:creationId xmlns:a16="http://schemas.microsoft.com/office/drawing/2014/main" id="{001A3994-55EA-4F6D-A8B9-DC37DE20C572}"/>
              </a:ext>
            </a:extLst>
          </p:cNvPr>
          <p:cNvSpPr/>
          <p:nvPr/>
        </p:nvSpPr>
        <p:spPr>
          <a:xfrm>
            <a:off x="0" y="0"/>
            <a:ext cx="2694185" cy="616549"/>
          </a:xfrm>
          <a:prstGeom prst="round2DiagRect">
            <a:avLst/>
          </a:prstGeom>
          <a:solidFill>
            <a:srgbClr val="ED7D31">
              <a:lumMod val="75000"/>
            </a:srgb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VOT-SurekhMR" panose="00000400000000000000" pitchFamily="2" charset="0"/>
                <a:ea typeface="+mn-ea"/>
                <a:cs typeface="DVOT-SurekhMR" panose="00000400000000000000" pitchFamily="2" charset="0"/>
              </a:rPr>
              <a:t>3. </a:t>
            </a:r>
            <a:r>
              <a:rPr kumimoji="0" lang="hi-I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VOT-SurekhMR" panose="00000400000000000000" pitchFamily="2" charset="0"/>
                <a:ea typeface="+mn-ea"/>
                <a:cs typeface="DVOT-SurekhMR" panose="00000400000000000000" pitchFamily="2" charset="0"/>
              </a:rPr>
              <a:t>ई-ऑफिस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VOT-SurekhMR" panose="00000400000000000000" pitchFamily="2" charset="0"/>
              <a:ea typeface="+mn-ea"/>
              <a:cs typeface="DVOT-SurekhMR" panose="000004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B947BB-DEC9-46AB-9073-6EDA885DE5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06" r="869" b="6237"/>
          <a:stretch/>
        </p:blipFill>
        <p:spPr>
          <a:xfrm>
            <a:off x="743547" y="3643532"/>
            <a:ext cx="6186941" cy="257438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79077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2B60335-1D75-46B0-BD5E-B7DBCA014A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06619" y="1220099"/>
            <a:ext cx="6534161" cy="252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i-I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जीपीआरद्वारे प्रक्रिया ऑप्टिमायझेशन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: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VOT-SurekhMR" panose="00000400000000000000" pitchFamily="2" charset="0"/>
              <a:cs typeface="DVOT-SurekhMR" panose="00000400000000000000" pitchFamily="2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फाईल प्रक्रिया करण्याचे टप्पे ३ आहेत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(</a:t>
            </a: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सुरू ते बंद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).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i-I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क्षमता निर्माण आणि अवलंबन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(</a:t>
            </a:r>
            <a:r>
              <a:rPr kumimoji="0" lang="hi-I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४ गुण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):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VOT-SurekhMR" panose="00000400000000000000" pitchFamily="2" charset="0"/>
              <a:cs typeface="DVOT-SurekhMR" panose="00000400000000000000" pitchFamily="2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१००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% </a:t>
            </a: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अधिकाऱ्यांना ई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-</a:t>
            </a: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ऑफिससाठी प्रशिक्षण दिले गेले आहे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i-I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ज्ञान व्यवस्थापन प्रणाली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(</a:t>
            </a:r>
            <a:r>
              <a:rPr kumimoji="0" lang="hi-I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२ गुण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):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VOT-SurekhMR" panose="00000400000000000000" pitchFamily="2" charset="0"/>
              <a:cs typeface="DVOT-SurekhMR" panose="00000400000000000000" pitchFamily="2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ई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-</a:t>
            </a: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ऑफिसमध्ये ज्ञान व्यवस्थापन प्रणाली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(KMS) </a:t>
            </a: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उपलब्ध आहे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38AA56-4C7D-4F6D-9AB5-E7C2168E8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89754" cy="8108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8D806D-4D15-41A7-A3DC-B7F0E14180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293" r="2260" b="6070"/>
          <a:stretch/>
        </p:blipFill>
        <p:spPr>
          <a:xfrm>
            <a:off x="520505" y="3429000"/>
            <a:ext cx="6220276" cy="283112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02771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0461C38C-F96B-4855-B18A-AD89F321C6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75432" y="1192503"/>
            <a:ext cx="7643153" cy="252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i-I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उपयुक्तता आणि वापरकर्ता अनुभव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: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VOT-SurekhMR" panose="00000400000000000000" pitchFamily="2" charset="0"/>
              <a:cs typeface="DVOT-SurekhMR" panose="00000400000000000000" pitchFamily="2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डॅशबोर्ड वापरकर्त्यासाठी अनुकूल आहे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व्हिज्युअल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(</a:t>
            </a: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उदा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. </a:t>
            </a: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चार्ट्स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) </a:t>
            </a: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स्पष्ट आहेत आणि प्रभावीपणे मेट्रिक्स प्रदर्शित करतात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डॅशबोर्ड प्रमुख मापदंडांनुसार डेटा फिल्टर करण्यास आणि विभागणी करण्यास परवानगी देतो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ound Diagonal Corner Rectangle 2">
            <a:extLst>
              <a:ext uri="{FF2B5EF4-FFF2-40B4-BE49-F238E27FC236}">
                <a16:creationId xmlns:a16="http://schemas.microsoft.com/office/drawing/2014/main" id="{A7785614-AC95-4652-8965-EA227CCAA6A6}"/>
              </a:ext>
            </a:extLst>
          </p:cNvPr>
          <p:cNvSpPr/>
          <p:nvPr/>
        </p:nvSpPr>
        <p:spPr>
          <a:xfrm>
            <a:off x="0" y="3501"/>
            <a:ext cx="2694185" cy="616549"/>
          </a:xfrm>
          <a:prstGeom prst="round2DiagRect">
            <a:avLst/>
          </a:prstGeom>
          <a:solidFill>
            <a:srgbClr val="ED7D31">
              <a:lumMod val="75000"/>
            </a:srgb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VOT-SurekhMR" panose="00000400000000000000" pitchFamily="2" charset="0"/>
                <a:ea typeface="+mn-ea"/>
                <a:cs typeface="DVOT-SurekhMR" panose="00000400000000000000" pitchFamily="2" charset="0"/>
              </a:rPr>
              <a:t>4.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VOT-SurekhMR" panose="00000400000000000000" pitchFamily="2" charset="0"/>
                <a:ea typeface="+mn-ea"/>
                <a:cs typeface="DVOT-SurekhMR" panose="00000400000000000000" pitchFamily="2" charset="0"/>
              </a:rPr>
              <a:t>डॅशबोर्ड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VOT-SurekhMR" panose="00000400000000000000" pitchFamily="2" charset="0"/>
              <a:ea typeface="+mn-ea"/>
              <a:cs typeface="DVOT-SurekhMR" panose="00000400000000000000" pitchFamily="2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7EA149A-CFD6-4ED7-9AD4-AEFCD2D2A4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378214"/>
              </p:ext>
            </p:extLst>
          </p:nvPr>
        </p:nvGraphicFramePr>
        <p:xfrm>
          <a:off x="872197" y="3462762"/>
          <a:ext cx="7319596" cy="2779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570">
                  <a:extLst>
                    <a:ext uri="{9D8B030D-6E8A-4147-A177-3AD203B41FA5}">
                      <a16:colId xmlns:a16="http://schemas.microsoft.com/office/drawing/2014/main" val="441490651"/>
                    </a:ext>
                  </a:extLst>
                </a:gridCol>
                <a:gridCol w="2869571">
                  <a:extLst>
                    <a:ext uri="{9D8B030D-6E8A-4147-A177-3AD203B41FA5}">
                      <a16:colId xmlns:a16="http://schemas.microsoft.com/office/drawing/2014/main" val="2961010170"/>
                    </a:ext>
                  </a:extLst>
                </a:gridCol>
                <a:gridCol w="3893455">
                  <a:extLst>
                    <a:ext uri="{9D8B030D-6E8A-4147-A177-3AD203B41FA5}">
                      <a16:colId xmlns:a16="http://schemas.microsoft.com/office/drawing/2014/main" val="3911304666"/>
                    </a:ext>
                  </a:extLst>
                </a:gridCol>
              </a:tblGrid>
              <a:tr h="550676">
                <a:tc>
                  <a:txBody>
                    <a:bodyPr/>
                    <a:lstStyle/>
                    <a:p>
                      <a:r>
                        <a:rPr lang="en-US" dirty="0" err="1"/>
                        <a:t>Sr.No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DASHBOARD 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URL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8369424"/>
                  </a:ext>
                </a:extLst>
              </a:tr>
              <a:tr h="681789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44536A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DMC NAGARKARYAVALI DASHBOARD</a:t>
                      </a:r>
                      <a:endParaRPr lang="en-US" sz="1400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hlinkClick r:id="rId2"/>
                        </a:rPr>
                        <a:t>https://nagarkaryavali.com/ANCL_Dashboard/Home/FrmDashboard.aspx</a:t>
                      </a:r>
                      <a:endParaRPr lang="en-US" sz="1400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3381224"/>
                  </a:ext>
                </a:extLst>
              </a:tr>
              <a:tr h="1159043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GIS DASHBOARD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en-US" sz="1400" b="1" dirty="0">
                          <a:solidFill>
                            <a:srgbClr val="44536A"/>
                          </a:solidFill>
                          <a:hlinkClick r:id="rId3"/>
                        </a:rPr>
                        <a:t>1)https://pmgatishakti.gov.in/pmgatishakti/login</a:t>
                      </a:r>
                      <a:endParaRPr lang="en-US" sz="1400" b="1" dirty="0">
                        <a:solidFill>
                          <a:srgbClr val="44536A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en-US" sz="1400" b="1" dirty="0">
                          <a:solidFill>
                            <a:srgbClr val="44536A"/>
                          </a:solidFill>
                        </a:rPr>
                        <a:t>2)</a:t>
                      </a:r>
                      <a:r>
                        <a:rPr lang="en-US" sz="1400" b="1" dirty="0">
                          <a:solidFill>
                            <a:srgbClr val="44536A"/>
                          </a:solidFill>
                          <a:hlinkClick r:id="rId4"/>
                        </a:rPr>
                        <a:t>https://mahavastu.maharashtra.gov.in</a:t>
                      </a:r>
                      <a:endParaRPr lang="en-US" sz="1400" b="1" dirty="0">
                        <a:solidFill>
                          <a:srgbClr val="44536A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en-US" sz="1400" b="1" dirty="0">
                          <a:solidFill>
                            <a:srgbClr val="44536A"/>
                          </a:solidFill>
                        </a:rPr>
                        <a:t>3)</a:t>
                      </a:r>
                      <a:r>
                        <a:rPr lang="en-US" sz="1400" b="1" dirty="0">
                          <a:solidFill>
                            <a:srgbClr val="44536A"/>
                          </a:solidFill>
                          <a:hlinkClick r:id="rId5"/>
                        </a:rPr>
                        <a:t>https://dhulemc.org/Documents/DHULEWARD32.pdf</a:t>
                      </a:r>
                      <a:r>
                        <a:rPr lang="en-US" sz="1400" b="1" dirty="0">
                          <a:solidFill>
                            <a:srgbClr val="44536A"/>
                          </a:solidFill>
                        </a:rPr>
                        <a:t> 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0220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7979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8C70057-0C46-48FA-AD32-5D640DAABF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64415" y="744598"/>
            <a:ext cx="8395247" cy="283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i-I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डेटा अद्ययावत करणे आणि अचूकता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VOT-SurekhMR" panose="00000400000000000000" pitchFamily="2" charset="0"/>
              <a:cs typeface="DVOT-SurekhMR" panose="00000400000000000000" pitchFamily="2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डेटा वारंवार अद्ययावत केला जातो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मुख्यमंत्री डॅशबोर्डसह एकत्रीकरण प्रक्रिया सुरू आहे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VOT-SurekhMR" panose="00000400000000000000" pitchFamily="2" charset="0"/>
              <a:cs typeface="DVOT-SurekhMR" panose="00000400000000000000" pitchFamily="2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i-I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डेटा मॅच्युरिटी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VOT-SurekhMR" panose="00000400000000000000" pitchFamily="2" charset="0"/>
              <a:cs typeface="DVOT-SurekhMR" panose="00000400000000000000" pitchFamily="2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निर्णय घेण्यासाठी अनुमानात्मक विश्लेषणाचा वापर केला जातो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i-I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पहुचयोग्यता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VOT-SurekhMR" panose="00000400000000000000" pitchFamily="2" charset="0"/>
              <a:cs typeface="DVOT-SurekhMR" panose="00000400000000000000" pitchFamily="2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डॅशबोर्ड डेस्कटॉप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, </a:t>
            </a: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टॅब्लेट आणि स्मार्टफोनवर प्रतिसाद देणारे आणि कार्यक्षम आहेत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ound Diagonal Corner Rectangle 2">
            <a:extLst>
              <a:ext uri="{FF2B5EF4-FFF2-40B4-BE49-F238E27FC236}">
                <a16:creationId xmlns:a16="http://schemas.microsoft.com/office/drawing/2014/main" id="{824F9C8C-3BD6-4F8D-94BA-0A239B82BDDF}"/>
              </a:ext>
            </a:extLst>
          </p:cNvPr>
          <p:cNvSpPr/>
          <p:nvPr/>
        </p:nvSpPr>
        <p:spPr>
          <a:xfrm>
            <a:off x="0" y="3501"/>
            <a:ext cx="2694185" cy="616549"/>
          </a:xfrm>
          <a:prstGeom prst="round2DiagRect">
            <a:avLst/>
          </a:prstGeom>
          <a:solidFill>
            <a:srgbClr val="ED7D31">
              <a:lumMod val="75000"/>
            </a:srgb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VOT-SurekhMR" panose="00000400000000000000" pitchFamily="2" charset="0"/>
                <a:ea typeface="+mn-ea"/>
                <a:cs typeface="DVOT-SurekhMR" panose="00000400000000000000" pitchFamily="2" charset="0"/>
              </a:rPr>
              <a:t>4.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VOT-SurekhMR" panose="00000400000000000000" pitchFamily="2" charset="0"/>
                <a:ea typeface="+mn-ea"/>
                <a:cs typeface="DVOT-SurekhMR" panose="00000400000000000000" pitchFamily="2" charset="0"/>
              </a:rPr>
              <a:t>डॅशबोर्ड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VOT-SurekhMR" panose="00000400000000000000" pitchFamily="2" charset="0"/>
              <a:ea typeface="+mn-ea"/>
              <a:cs typeface="DVOT-SurekhMR" panose="000004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57F050-4910-497B-9B4B-79B8E2FF2C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47" b="7676"/>
          <a:stretch/>
        </p:blipFill>
        <p:spPr>
          <a:xfrm>
            <a:off x="4572000" y="3443070"/>
            <a:ext cx="4206240" cy="2670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F1ABF8-1931-48B5-883E-8A7F109B48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10" b="5525"/>
          <a:stretch/>
        </p:blipFill>
        <p:spPr>
          <a:xfrm>
            <a:off x="56270" y="3429000"/>
            <a:ext cx="4297152" cy="2670331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91298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29AA337-9111-43F1-B6B5-9A7B07243D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48823" y="1189395"/>
            <a:ext cx="6997428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i-I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क्षमता निर्माण आणि अवलंबन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: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VOT-SurekhMR" panose="00000400000000000000" pitchFamily="2" charset="0"/>
              <a:cs typeface="DVOT-SurekhMR" panose="00000400000000000000" pitchFamily="2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१००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% </a:t>
            </a: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कर्मचाऱ्यांना डॅशबोर्ड वापरण्यासाठी प्रशिक्षण दिले गेले आहे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डॅशबोर्ड कर्मचाऱ्यांच्या लॉगिनमध्ये उपलब्ध करून दिला आहे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37ECDC-651A-4EE2-90DB-CFA909669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89754" cy="8047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029D6E-E5CA-4A46-8BF7-25820FC92A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69" t="10837" r="1231" b="6628"/>
          <a:stretch/>
        </p:blipFill>
        <p:spPr>
          <a:xfrm>
            <a:off x="618978" y="2686928"/>
            <a:ext cx="8276199" cy="349631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93850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AC552633-3934-48EC-B90B-9808185927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47296" y="828773"/>
            <a:ext cx="6995826" cy="344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i-I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उपयुक्तता आणि नागरिक अनुभव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VOT-SurekhMR" panose="00000400000000000000" pitchFamily="2" charset="0"/>
              <a:cs typeface="DVOT-SurekhMR" panose="00000400000000000000" pitchFamily="2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व्हॉट्सअॅप चॅटबॉट वापरण्यास सोपा आहे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तो इंग्रजी आणि मराठी भाषांना समर्थन देतो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i-I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सेवा वितरण आणि कार्यक्षमता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VOT-SurekhMR" panose="00000400000000000000" pitchFamily="2" charset="0"/>
              <a:cs typeface="DVOT-SurekhMR" panose="00000400000000000000" pitchFamily="2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आरटीएस सेवा व्हॉट्सअॅपवर उपलब्ध आहेत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नागरिकांच्या प्रश्नांची हाताळणी करण्याची कार्यक्षमता उपलब्ध आहे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i-I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पहुचयोग्यता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VOT-SurekhMR" panose="00000400000000000000" pitchFamily="2" charset="0"/>
              <a:cs typeface="DVOT-SurekhMR" panose="00000400000000000000" pitchFamily="2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तो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iOS, Android </a:t>
            </a: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आणि वेब प्लॅटफॉर्मवर सातत्याने कार्य करतो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i-I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इनोव्हेशन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VOT-SurekhMR" panose="00000400000000000000" pitchFamily="2" charset="0"/>
              <a:cs typeface="DVOT-SurekhMR" panose="00000400000000000000" pitchFamily="2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तक्रार निवारण आणि फीडबॅक यंत्रणेचे एकत्रीकरण केले आहे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ound Diagonal Corner Rectangle 2">
            <a:extLst>
              <a:ext uri="{FF2B5EF4-FFF2-40B4-BE49-F238E27FC236}">
                <a16:creationId xmlns:a16="http://schemas.microsoft.com/office/drawing/2014/main" id="{FD5B7077-C53B-4C3A-8DF2-422A677834F5}"/>
              </a:ext>
            </a:extLst>
          </p:cNvPr>
          <p:cNvSpPr/>
          <p:nvPr/>
        </p:nvSpPr>
        <p:spPr>
          <a:xfrm>
            <a:off x="101378" y="60986"/>
            <a:ext cx="5970267" cy="616549"/>
          </a:xfrm>
          <a:prstGeom prst="round2DiagRect">
            <a:avLst/>
          </a:prstGeom>
          <a:solidFill>
            <a:srgbClr val="ED7D31">
              <a:lumMod val="75000"/>
            </a:srgb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VOT-SurekhMR" panose="00000400000000000000" pitchFamily="2" charset="0"/>
                <a:ea typeface="+mn-ea"/>
                <a:cs typeface="DVOT-SurekhMR" panose="00000400000000000000" pitchFamily="2" charset="0"/>
              </a:rPr>
              <a:t>5.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VOT-SurekhMR" panose="00000400000000000000" pitchFamily="2" charset="0"/>
                <a:ea typeface="+mn-ea"/>
                <a:cs typeface="DVOT-SurekhMR" panose="00000400000000000000" pitchFamily="2" charset="0"/>
              </a:rPr>
              <a:t>नाविन्यपूर्ण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VOT-SurekhMR" panose="00000400000000000000" pitchFamily="2" charset="0"/>
                <a:ea typeface="+mn-ea"/>
                <a:cs typeface="DVOT-SurekhMR" panose="00000400000000000000" pitchFamily="2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VOT-SurekhMR" panose="00000400000000000000" pitchFamily="2" charset="0"/>
                <a:ea typeface="+mn-ea"/>
                <a:cs typeface="DVOT-SurekhMR" panose="00000400000000000000" pitchFamily="2" charset="0"/>
              </a:rPr>
              <a:t>वेब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VOT-SurekhMR" panose="00000400000000000000" pitchFamily="2" charset="0"/>
                <a:ea typeface="+mn-ea"/>
                <a:cs typeface="DVOT-SurekhMR" panose="00000400000000000000" pitchFamily="2" charset="0"/>
              </a:rPr>
              <a:t> ॲ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VOT-SurekhMR" panose="00000400000000000000" pitchFamily="2" charset="0"/>
                <a:ea typeface="+mn-ea"/>
                <a:cs typeface="DVOT-SurekhMR" panose="00000400000000000000" pitchFamily="2" charset="0"/>
              </a:rPr>
              <a:t>प्लीकेशन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VOT-SurekhMR" panose="00000400000000000000" pitchFamily="2" charset="0"/>
                <a:ea typeface="+mn-ea"/>
                <a:cs typeface="DVOT-SurekhMR" panose="00000400000000000000" pitchFamily="2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VOT-SurekhMR" panose="00000400000000000000" pitchFamily="2" charset="0"/>
                <a:ea typeface="+mn-ea"/>
                <a:cs typeface="DVOT-SurekhMR" panose="00000400000000000000" pitchFamily="2" charset="0"/>
              </a:rPr>
              <a:t>बाबत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VOT-SurekhMR" panose="00000400000000000000" pitchFamily="2" charset="0"/>
                <a:ea typeface="+mn-ea"/>
                <a:cs typeface="DVOT-SurekhMR" panose="00000400000000000000" pitchFamily="2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VOT-SurekhMR" panose="00000400000000000000" pitchFamily="2" charset="0"/>
                <a:ea typeface="+mn-ea"/>
                <a:cs typeface="DVOT-SurekhMR" panose="00000400000000000000" pitchFamily="2" charset="0"/>
              </a:rPr>
              <a:t>स्पर्धा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VOT-SurekhMR" panose="00000400000000000000" pitchFamily="2" charset="0"/>
                <a:ea typeface="+mn-ea"/>
                <a:cs typeface="DVOT-SurekhMR" panose="00000400000000000000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6ED613-A7F4-4F0A-9703-C22E2BA7A4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07" r="1077" b="6887"/>
          <a:stretch/>
        </p:blipFill>
        <p:spPr>
          <a:xfrm>
            <a:off x="347296" y="3981157"/>
            <a:ext cx="8233996" cy="229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15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01CFC6E4-80C5-4890-891F-FB027A1B2F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03567" y="1021137"/>
            <a:ext cx="8177725" cy="529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i-I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एआय अनुपालन मूल्यांकन 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VOT-SurekhMR" panose="00000400000000000000" pitchFamily="2" charset="0"/>
              <a:cs typeface="DVOT-SurekhMR" panose="00000400000000000000" pitchFamily="2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en-US" altLang="en-US" b="1" dirty="0">
              <a:solidFill>
                <a:schemeClr val="tx1"/>
              </a:solidFill>
              <a:latin typeface="DVOT-SurekhMR" panose="00000400000000000000" pitchFamily="2" charset="0"/>
              <a:cs typeface="DVOT-SurekhMR" panose="00000400000000000000" pitchFamily="2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en-US" altLang="en-US" b="1" dirty="0">
              <a:solidFill>
                <a:schemeClr val="tx1"/>
              </a:solidFill>
              <a:latin typeface="DVOT-SurekhMR" panose="00000400000000000000" pitchFamily="2" charset="0"/>
              <a:cs typeface="DVOT-SurekhMR" panose="00000400000000000000" pitchFamily="2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VOT-SurekhMR" panose="00000400000000000000" pitchFamily="2" charset="0"/>
              <a:cs typeface="DVOT-SurekhMR" panose="000004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i-I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एआय साधनांचा वापर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VOT-SurekhMR" panose="00000400000000000000" pitchFamily="2" charset="0"/>
              <a:cs typeface="DVOT-SurekhMR" panose="00000400000000000000" pitchFamily="2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धुळे महानगरपालिकेचे कर्मचारी रोजच्या कामात चॅटजीपीटी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(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ChatGPT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), </a:t>
            </a: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जेमिनी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(Gemini) </a:t>
            </a: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आणि कोपायलट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(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CoPilot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) </a:t>
            </a: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सारखी साधने वापरतात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VOT-SurekhMR" panose="00000400000000000000" pitchFamily="2" charset="0"/>
              <a:cs typeface="DVOT-SurekhMR" panose="000004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i-I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एआय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/</a:t>
            </a:r>
            <a:r>
              <a:rPr kumimoji="0" lang="hi-I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ब्लॉकचेनच्या वापराचे परिणाम विश्लेषण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VOT-SurekhMR" panose="00000400000000000000" pitchFamily="2" charset="0"/>
              <a:cs typeface="DVOT-SurekhMR" panose="00000400000000000000" pitchFamily="2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i-I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क्षमता निर्माण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:</a:t>
            </a: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 नागरिक कर्मचाऱ्यांसाठी प्रशिक्षण कार्यशाळा आयोजित करण्याची योजना आहे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i-I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डेटा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-</a:t>
            </a:r>
            <a:r>
              <a:rPr kumimoji="0" lang="hi-I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चालित प्रशासन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:</a:t>
            </a: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 नियोजन आणि अंदाज बांधण्यासाठी डेटा विश्लेषणाचा वापर केला जातो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i-I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नागरिकांचे समाधान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:</a:t>
            </a: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 एआय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-</a:t>
            </a: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चालित प्रणालींमुळे पारदर्शकता आणि प्रतिसाद सुधारला आहे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VOT-SurekhMR" panose="00000400000000000000" pitchFamily="2" charset="0"/>
              <a:cs typeface="DVOT-SurekhMR" panose="000004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EAC199-3F44-46C5-9BD7-8D0E97108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69687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544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5D58CF-C2F2-4F9B-A96C-AAB4771FA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69687" cy="8108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3F3E4D-5A1D-4E51-8961-3FF3B3E44375}"/>
              </a:ext>
            </a:extLst>
          </p:cNvPr>
          <p:cNvSpPr txBox="1"/>
          <p:nvPr/>
        </p:nvSpPr>
        <p:spPr>
          <a:xfrm>
            <a:off x="309489" y="923379"/>
            <a:ext cx="8243668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i-I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VOT-SurekhMR" panose="00000400000000000000" pitchFamily="2" charset="0"/>
                <a:cs typeface="DVOT-SurekhMR" panose="00000400000000000000" pitchFamily="2" charset="0"/>
              </a:rPr>
              <a:t>जीआयएस वापर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VOT-SurekhMR" panose="00000400000000000000" pitchFamily="2" charset="0"/>
                <a:cs typeface="DVOT-SurekhMR" panose="00000400000000000000" pitchFamily="2" charset="0"/>
              </a:rPr>
              <a:t>:</a:t>
            </a:r>
            <a:endParaRPr kumimoji="0" lang="mr-I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VOT-SurekhMR" panose="00000400000000000000" pitchFamily="2" charset="0"/>
              <a:cs typeface="DVOT-SurekhMR" panose="000004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mr-IN" altLang="en-US" sz="2000" b="1" dirty="0">
              <a:solidFill>
                <a:prstClr val="black"/>
              </a:solidFill>
              <a:latin typeface="DVOT-SurekhMR" panose="00000400000000000000" pitchFamily="2" charset="0"/>
              <a:cs typeface="DVOT-SurekhMR" panose="000004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VOT-SurekhMR" panose="00000400000000000000" pitchFamily="2" charset="0"/>
              <a:cs typeface="DVOT-SurekhMR" panose="00000400000000000000" pitchFamily="2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i-I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VOT-SurekhMR" panose="00000400000000000000" pitchFamily="2" charset="0"/>
                <a:cs typeface="DVOT-SurekhMR" panose="00000400000000000000" pitchFamily="2" charset="0"/>
              </a:rPr>
              <a:t>धुळे महानगरपालिकेने एमआरएसएसी 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VOT-SurekhMR" panose="00000400000000000000" pitchFamily="2" charset="0"/>
                <a:cs typeface="DVOT-SurekhMR" panose="00000400000000000000" pitchFamily="2" charset="0"/>
              </a:rPr>
              <a:t>(MRSAC) </a:t>
            </a:r>
            <a:r>
              <a:rPr kumimoji="0" lang="hi-I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VOT-SurekhMR" panose="00000400000000000000" pitchFamily="2" charset="0"/>
                <a:cs typeface="DVOT-SurekhMR" panose="00000400000000000000" pitchFamily="2" charset="0"/>
              </a:rPr>
              <a:t>डेटा आणि ईएसआरआय आर्कजीआयएस 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VOT-SurekhMR" panose="00000400000000000000" pitchFamily="2" charset="0"/>
                <a:cs typeface="DVOT-SurekhMR" panose="00000400000000000000" pitchFamily="2" charset="0"/>
              </a:rPr>
              <a:t>(ESRI ArcGIS) </a:t>
            </a:r>
            <a:r>
              <a:rPr kumimoji="0" lang="hi-I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VOT-SurekhMR" panose="00000400000000000000" pitchFamily="2" charset="0"/>
                <a:cs typeface="DVOT-SurekhMR" panose="00000400000000000000" pitchFamily="2" charset="0"/>
              </a:rPr>
              <a:t>प्लॅटफॉर्म वापरून जीआयएसची अंमलबजावणी केली आहे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VOT-SurekhMR" panose="00000400000000000000" pitchFamily="2" charset="0"/>
                <a:cs typeface="DVOT-SurekhMR" panose="00000400000000000000" pitchFamily="2" charset="0"/>
              </a:rPr>
              <a:t>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i-I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VOT-SurekhMR" panose="00000400000000000000" pitchFamily="2" charset="0"/>
                <a:cs typeface="DVOT-SurekhMR" panose="00000400000000000000" pitchFamily="2" charset="0"/>
              </a:rPr>
              <a:t>२७ जीआयएस स्तर 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VOT-SurekhMR" panose="00000400000000000000" pitchFamily="2" charset="0"/>
                <a:cs typeface="DVOT-SurekhMR" panose="00000400000000000000" pitchFamily="2" charset="0"/>
              </a:rPr>
              <a:t>(layers) </a:t>
            </a:r>
            <a:r>
              <a:rPr kumimoji="0" lang="hi-I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VOT-SurekhMR" panose="00000400000000000000" pitchFamily="2" charset="0"/>
                <a:cs typeface="DVOT-SurekhMR" panose="00000400000000000000" pitchFamily="2" charset="0"/>
              </a:rPr>
              <a:t>तयार केले गेले आहेत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VOT-SurekhMR" panose="00000400000000000000" pitchFamily="2" charset="0"/>
                <a:cs typeface="DVOT-SurekhMR" panose="00000400000000000000" pitchFamily="2" charset="0"/>
              </a:rPr>
              <a:t>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i-I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VOT-SurekhMR" panose="00000400000000000000" pitchFamily="2" charset="0"/>
                <a:cs typeface="DVOT-SurekhMR" panose="00000400000000000000" pitchFamily="2" charset="0"/>
              </a:rPr>
              <a:t>वापरलेल्या प्रकरणांमध्ये मालमत्ता</a:t>
            </a:r>
            <a:r>
              <a:rPr kumimoji="0" lang="mr-I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VOT-SurekhMR" panose="00000400000000000000" pitchFamily="2" charset="0"/>
                <a:cs typeface="DVOT-SurekhMR" panose="00000400000000000000" pitchFamily="2" charset="0"/>
              </a:rPr>
              <a:t>,पाणीपुरवठा,भूमिगत गटारी - </a:t>
            </a:r>
            <a:r>
              <a:rPr kumimoji="0" lang="hi-I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VOT-SurekhMR" panose="00000400000000000000" pitchFamily="2" charset="0"/>
                <a:cs typeface="DVOT-SurekhMR" panose="00000400000000000000" pitchFamily="2" charset="0"/>
              </a:rPr>
              <a:t>डेटासाठी ऑनलाइन जिओ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VOT-SurekhMR" panose="00000400000000000000" pitchFamily="2" charset="0"/>
                <a:cs typeface="DVOT-SurekhMR" panose="00000400000000000000" pitchFamily="2" charset="0"/>
              </a:rPr>
              <a:t>-</a:t>
            </a:r>
            <a:r>
              <a:rPr kumimoji="0" lang="hi-I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VOT-SurekhMR" panose="00000400000000000000" pitchFamily="2" charset="0"/>
                <a:cs typeface="DVOT-SurekhMR" panose="00000400000000000000" pitchFamily="2" charset="0"/>
              </a:rPr>
              <a:t>पोर्टलचा समावेश आहे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VOT-SurekhMR" panose="00000400000000000000" pitchFamily="2" charset="0"/>
                <a:cs typeface="DVOT-SurekhMR" panose="00000400000000000000" pitchFamily="2" charset="0"/>
              </a:rPr>
              <a:t>.</a:t>
            </a:r>
            <a:r>
              <a:rPr kumimoji="0" lang="mr-I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VOT-SurekhMR" panose="00000400000000000000" pitchFamily="2" charset="0"/>
                <a:cs typeface="DVOT-SurekhMR" panose="00000400000000000000" pitchFamily="2" charset="0"/>
              </a:rPr>
              <a:t>तसेच वार्ड रचनेसाठी kml फाईलचा उपयोग करण्यात आला आहे.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VOT-SurekhMR" panose="00000400000000000000" pitchFamily="2" charset="0"/>
              <a:cs typeface="DVOT-SurekhMR" panose="00000400000000000000" pitchFamily="2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i-I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VOT-SurekhMR" panose="00000400000000000000" pitchFamily="2" charset="0"/>
                <a:cs typeface="DVOT-SurekhMR" panose="00000400000000000000" pitchFamily="2" charset="0"/>
              </a:rPr>
              <a:t>पी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VOT-SurekhMR" panose="00000400000000000000" pitchFamily="2" charset="0"/>
                <a:cs typeface="DVOT-SurekhMR" panose="00000400000000000000" pitchFamily="2" charset="0"/>
              </a:rPr>
              <a:t>.</a:t>
            </a:r>
            <a:r>
              <a:rPr kumimoji="0" lang="hi-I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VOT-SurekhMR" panose="00000400000000000000" pitchFamily="2" charset="0"/>
                <a:cs typeface="DVOT-SurekhMR" panose="00000400000000000000" pitchFamily="2" charset="0"/>
              </a:rPr>
              <a:t>एम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VOT-SurekhMR" panose="00000400000000000000" pitchFamily="2" charset="0"/>
                <a:cs typeface="DVOT-SurekhMR" panose="00000400000000000000" pitchFamily="2" charset="0"/>
              </a:rPr>
              <a:t>. </a:t>
            </a:r>
            <a:r>
              <a:rPr kumimoji="0" lang="hi-I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VOT-SurekhMR" panose="00000400000000000000" pitchFamily="2" charset="0"/>
                <a:cs typeface="DVOT-SurekhMR" panose="00000400000000000000" pitchFamily="2" charset="0"/>
              </a:rPr>
              <a:t>गती शक्ती 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VOT-SurekhMR" panose="00000400000000000000" pitchFamily="2" charset="0"/>
                <a:cs typeface="DVOT-SurekhMR" panose="00000400000000000000" pitchFamily="2" charset="0"/>
              </a:rPr>
              <a:t>(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VOT-SurekhMR" panose="00000400000000000000" pitchFamily="2" charset="0"/>
                <a:cs typeface="DVOT-SurekhMR" panose="00000400000000000000" pitchFamily="2" charset="0"/>
              </a:rPr>
              <a:t>Gati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VOT-SurekhMR" panose="00000400000000000000" pitchFamily="2" charset="0"/>
                <a:cs typeface="DVOT-SurekhMR" panose="00000400000000000000" pitchFamily="2" charset="0"/>
              </a:rPr>
              <a:t> Shakti) </a:t>
            </a:r>
            <a:r>
              <a:rPr kumimoji="0" lang="hi-I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VOT-SurekhMR" panose="00000400000000000000" pitchFamily="2" charset="0"/>
                <a:cs typeface="DVOT-SurekhMR" panose="00000400000000000000" pitchFamily="2" charset="0"/>
              </a:rPr>
              <a:t>डेटा तयार करून जीआयएस स्तरांशी 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VOT-SurekhMR" panose="00000400000000000000" pitchFamily="2" charset="0"/>
                <a:cs typeface="DVOT-SurekhMR" panose="00000400000000000000" pitchFamily="2" charset="0"/>
              </a:rPr>
              <a:t>(layers) </a:t>
            </a:r>
            <a:r>
              <a:rPr kumimoji="0" lang="hi-I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VOT-SurekhMR" panose="00000400000000000000" pitchFamily="2" charset="0"/>
                <a:cs typeface="DVOT-SurekhMR" panose="00000400000000000000" pitchFamily="2" charset="0"/>
              </a:rPr>
              <a:t>जोडला गेला आहे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VOT-SurekhMR" panose="00000400000000000000" pitchFamily="2" charset="0"/>
                <a:cs typeface="DVOT-SurekhMR" panose="00000400000000000000" pitchFamily="2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56CB47-C0D3-4854-9D2C-A0ED6E4B45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655" b="8522"/>
          <a:stretch/>
        </p:blipFill>
        <p:spPr>
          <a:xfrm>
            <a:off x="829993" y="4155033"/>
            <a:ext cx="6893170" cy="204881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47106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A4AF8350-A69B-43A9-A048-8EC860254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151" y="1274494"/>
            <a:ext cx="7956024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i-IN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वेबसाइट वापरकर्ता इंटरफेस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:</a:t>
            </a:r>
            <a:endParaRPr kumimoji="0" lang="mr-IN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VOT-SurekhMR" panose="00000400000000000000" pitchFamily="2" charset="0"/>
              <a:cs typeface="DVOT-SurekhMR" panose="000004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r-IN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VOT-SurekhMR" panose="00000400000000000000" pitchFamily="2" charset="0"/>
              <a:cs typeface="DVOT-SurekhMR" panose="00000400000000000000" pitchFamily="2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mr-I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धुळे महानगरपालिका संकेतस्थळ –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dhulecorporation.org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   </a:t>
            </a:r>
            <a:r>
              <a:rPr kumimoji="0" lang="hi-I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वेबसाइट वापरकर्त्यासाठी अनुकूल आहे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, </a:t>
            </a:r>
            <a:r>
              <a:rPr kumimoji="0" lang="hi-I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त्यात स्पष्ट नेव्हिगेशन आणि तार्किक मांडणी आहे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   </a:t>
            </a:r>
            <a:r>
              <a:rPr kumimoji="0" lang="hi-I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मोबाइलवर प्रतिसाद देणारी आणि सामान्य वेब ब्राउझरवर पूर्णपणे कार्यक्षम आहे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   </a:t>
            </a:r>
            <a:r>
              <a:rPr kumimoji="0" lang="hi-I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पृष्ठ लोड होण्याचा वेग ३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-</a:t>
            </a:r>
            <a:r>
              <a:rPr kumimoji="0" lang="hi-I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४ सेकंदांच्या आत आहे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35C44C-89C1-4ED0-A67F-1685CF6697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17" r="-1210" b="4521"/>
          <a:stretch/>
        </p:blipFill>
        <p:spPr>
          <a:xfrm>
            <a:off x="393895" y="3165231"/>
            <a:ext cx="8328073" cy="303862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8" name="Round Diagonal Corner Rectangle 2">
            <a:extLst>
              <a:ext uri="{FF2B5EF4-FFF2-40B4-BE49-F238E27FC236}">
                <a16:creationId xmlns:a16="http://schemas.microsoft.com/office/drawing/2014/main" id="{6D6D1CC2-F962-4AF2-8362-EDAAB29BB722}"/>
              </a:ext>
            </a:extLst>
          </p:cNvPr>
          <p:cNvSpPr/>
          <p:nvPr/>
        </p:nvSpPr>
        <p:spPr>
          <a:xfrm>
            <a:off x="0" y="55942"/>
            <a:ext cx="5149173" cy="752949"/>
          </a:xfrm>
          <a:prstGeom prst="round2Diag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bg1"/>
                </a:solidFill>
                <a:latin typeface="DVOT-SurekhMR" panose="00000400000000000000" pitchFamily="2" charset="0"/>
                <a:cs typeface="DVOT-SurekhMR" panose="00000400000000000000" pitchFamily="2" charset="0"/>
              </a:rPr>
              <a:t>1.संकेतस्थळ (Website)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4726745" cy="389675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7422" y="0"/>
            <a:ext cx="4276578" cy="389675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4" name="Text Box 10">
            <a:extLst>
              <a:ext uri="{FF2B5EF4-FFF2-40B4-BE49-F238E27FC236}">
                <a16:creationId xmlns:a16="http://schemas.microsoft.com/office/drawing/2014/main" id="{E4DC64B3-9EF9-4F14-9A63-DAC61959398B}"/>
              </a:ext>
            </a:extLst>
          </p:cNvPr>
          <p:cNvSpPr txBox="1"/>
          <p:nvPr/>
        </p:nvSpPr>
        <p:spPr>
          <a:xfrm>
            <a:off x="3448504" y="4506267"/>
            <a:ext cx="2556482" cy="80494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21888" tIns="60944" rIns="121888" bIns="6094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r>
              <a:rPr lang="en-IN" sz="4400" b="1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gradFill>
                  <a:gsLst>
                    <a:gs pos="100000">
                      <a:srgbClr val="ED7D31"/>
                    </a:gs>
                    <a:gs pos="0">
                      <a:srgbClr val="548235"/>
                    </a:gs>
                  </a:gsLst>
                  <a:lin ang="16200000" scaled="0"/>
                </a:gradFill>
                <a:latin typeface="DVOT-SurekhMR" panose="00000400000000000000" pitchFamily="2" charset="0"/>
                <a:ea typeface="Times New Roman" panose="02020603050405020304" pitchFamily="18" charset="0"/>
                <a:cs typeface="DVOT-SurekhMR" panose="00000400000000000000" pitchFamily="2" charset="0"/>
              </a:rPr>
              <a:t>धन्यवाद</a:t>
            </a:r>
            <a:endParaRPr lang="en-IN" sz="500" dirty="0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solidFill>
                <a:prstClr val="black"/>
              </a:solidFill>
              <a:latin typeface="DVOT-SurekhMR" panose="00000400000000000000" pitchFamily="2" charset="0"/>
              <a:ea typeface="Times New Roman" panose="02020603050405020304" pitchFamily="18" charset="0"/>
              <a:cs typeface="DVOT-SurekhMR" panose="00000400000000000000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06BF0-847E-4F5F-8283-EA279A81F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898" y="839893"/>
            <a:ext cx="7543801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b="1" dirty="0">
              <a:latin typeface="DVOT-SurekhMR" panose="00000400000000000000" pitchFamily="2" charset="0"/>
              <a:cs typeface="DVOT-SurekhMR" panose="000004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mr-IN" b="1" dirty="0">
                <a:latin typeface="DVOT-SurekhMR" panose="00000400000000000000" pitchFamily="2" charset="0"/>
                <a:cs typeface="DVOT-SurekhMR" panose="00000400000000000000" pitchFamily="2" charset="0"/>
              </a:rPr>
              <a:t>सरकारी ब्रँडिंग :</a:t>
            </a:r>
            <a:endParaRPr lang="mr-IN" dirty="0">
              <a:latin typeface="DVOT-SurekhMR" panose="00000400000000000000" pitchFamily="2" charset="0"/>
              <a:cs typeface="DVOT-SurekhMR" panose="00000400000000000000" pitchFamily="2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>
              <a:latin typeface="DVOT-SurekhMR" panose="00000400000000000000" pitchFamily="2" charset="0"/>
              <a:cs typeface="DVOT-SurekhMR" panose="00000400000000000000" pitchFamily="2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>
              <a:latin typeface="DVOT-SurekhMR" panose="00000400000000000000" pitchFamily="2" charset="0"/>
              <a:cs typeface="DVOT-SurekhMR" panose="00000400000000000000" pitchFamily="2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mr-IN" dirty="0">
                <a:latin typeface="DVOT-SurekhMR" panose="00000400000000000000" pitchFamily="2" charset="0"/>
                <a:cs typeface="DVOT-SurekhMR" panose="00000400000000000000" pitchFamily="2" charset="0"/>
              </a:rPr>
              <a:t>वेबसाइटच्या मुख्यपृष्ठावर योग्य प्रमाणात आणि रंगात अधिकृत चिन्ह/लोगो ठळकपणे प्रदर्शित केला आहे.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CDE5BC-89E6-4846-A080-83E99B9D2F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56" r="-196" b="8889"/>
          <a:stretch/>
        </p:blipFill>
        <p:spPr>
          <a:xfrm>
            <a:off x="709428" y="2954233"/>
            <a:ext cx="7801526" cy="3063874"/>
          </a:xfrm>
          <a:prstGeom prst="rect">
            <a:avLst/>
          </a:prstGeom>
          <a:solidFill>
            <a:srgbClr val="FFFFFF"/>
          </a:solidFill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7" name="Round Diagonal Corner Rectangle 2">
            <a:extLst>
              <a:ext uri="{FF2B5EF4-FFF2-40B4-BE49-F238E27FC236}">
                <a16:creationId xmlns:a16="http://schemas.microsoft.com/office/drawing/2014/main" id="{DDC20F4C-73ED-4CC8-A23F-9515C24AE6BB}"/>
              </a:ext>
            </a:extLst>
          </p:cNvPr>
          <p:cNvSpPr/>
          <p:nvPr/>
        </p:nvSpPr>
        <p:spPr>
          <a:xfrm>
            <a:off x="0" y="55942"/>
            <a:ext cx="5149173" cy="752949"/>
          </a:xfrm>
          <a:prstGeom prst="round2Diag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bg1"/>
                </a:solidFill>
                <a:latin typeface="DVOT-SurekhMR" panose="00000400000000000000" pitchFamily="2" charset="0"/>
                <a:cs typeface="DVOT-SurekhMR" panose="00000400000000000000" pitchFamily="2" charset="0"/>
              </a:rPr>
              <a:t>1.संकेतस्थळ (Website)</a:t>
            </a:r>
          </a:p>
        </p:txBody>
      </p:sp>
    </p:spTree>
    <p:extLst>
      <p:ext uri="{BB962C8B-B14F-4D97-AF65-F5344CB8AC3E}">
        <p14:creationId xmlns:p14="http://schemas.microsoft.com/office/powerpoint/2010/main" val="2513918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CC2920F-8E64-4F2C-8D95-E3634B347C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08817" y="1314981"/>
            <a:ext cx="872636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i-IN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मालकी माहिती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VOT-SurekhMR" panose="00000400000000000000" pitchFamily="2" charset="0"/>
              <a:cs typeface="DVOT-SurekhMR" panose="000004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 </a:t>
            </a:r>
            <a:r>
              <a:rPr kumimoji="0" lang="hi-I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वेबसाइटच्या तळटीपमध्ये धुळे महानगरपालिकेच्या मालकीचे तपशील स्पष्टपणे प्रदर्शित केले आहेत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VOT-SurekhMR" panose="00000400000000000000" pitchFamily="2" charset="0"/>
              <a:cs typeface="DVOT-SurekhMR" panose="00000400000000000000" pitchFamily="2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i-IN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भाषा समर्थन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VOT-SurekhMR" panose="00000400000000000000" pitchFamily="2" charset="0"/>
              <a:cs typeface="DVOT-SurekhMR" panose="000004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i-I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वेबसाइट मराठी आणि इंग्रजी या दोन्ही भाषांना समर्थन देते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7DDCDC-D3F8-4DC2-B424-E527B6F7F9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56" r="-196" b="8889"/>
          <a:stretch/>
        </p:blipFill>
        <p:spPr>
          <a:xfrm>
            <a:off x="4543865" y="3854007"/>
            <a:ext cx="4290646" cy="2308323"/>
          </a:xfrm>
          <a:prstGeom prst="rect">
            <a:avLst/>
          </a:prstGeom>
          <a:solidFill>
            <a:srgbClr val="FFFFFF"/>
          </a:solidFill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71DD4F38-F1B2-4741-BBEB-592EF2F093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26" r="555" b="5364"/>
          <a:stretch/>
        </p:blipFill>
        <p:spPr>
          <a:xfrm>
            <a:off x="309489" y="3862456"/>
            <a:ext cx="4051496" cy="2299873"/>
          </a:xfrm>
          <a:prstGeom prst="rect">
            <a:avLst/>
          </a:prstGeom>
          <a:solidFill>
            <a:srgbClr val="FFFFFF"/>
          </a:solidFill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9" name="Round Diagonal Corner Rectangle 2">
            <a:extLst>
              <a:ext uri="{FF2B5EF4-FFF2-40B4-BE49-F238E27FC236}">
                <a16:creationId xmlns:a16="http://schemas.microsoft.com/office/drawing/2014/main" id="{94DF5723-92EA-41B9-A37C-4B6EB4D78B4C}"/>
              </a:ext>
            </a:extLst>
          </p:cNvPr>
          <p:cNvSpPr/>
          <p:nvPr/>
        </p:nvSpPr>
        <p:spPr>
          <a:xfrm>
            <a:off x="0" y="55942"/>
            <a:ext cx="5149173" cy="752949"/>
          </a:xfrm>
          <a:prstGeom prst="round2Diag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bg1"/>
                </a:solidFill>
                <a:latin typeface="DVOT-SurekhMR" panose="00000400000000000000" pitchFamily="2" charset="0"/>
                <a:cs typeface="DVOT-SurekhMR" panose="00000400000000000000" pitchFamily="2" charset="0"/>
              </a:rPr>
              <a:t>1.संकेतस्थळ (Website)</a:t>
            </a:r>
          </a:p>
        </p:txBody>
      </p:sp>
    </p:spTree>
    <p:extLst>
      <p:ext uri="{BB962C8B-B14F-4D97-AF65-F5344CB8AC3E}">
        <p14:creationId xmlns:p14="http://schemas.microsoft.com/office/powerpoint/2010/main" val="2656341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C30FAB5-571A-47FF-A22E-3FC7998753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05092" y="938464"/>
            <a:ext cx="7924507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i-I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पहुचयोग्यता आणि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WCAG </a:t>
            </a:r>
            <a:r>
              <a:rPr kumimoji="0" lang="hi-I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२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.</a:t>
            </a:r>
            <a:r>
              <a:rPr kumimoji="0" lang="hi-I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१ अनुपालन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: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en-US" altLang="en-US" b="1" dirty="0">
              <a:solidFill>
                <a:schemeClr val="tx1"/>
              </a:solidFill>
              <a:latin typeface="DVOT-SurekhMR" panose="00000400000000000000" pitchFamily="2" charset="0"/>
              <a:cs typeface="DVOT-SurekhMR" panose="00000400000000000000" pitchFamily="2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VOT-SurekhMR" panose="00000400000000000000" pitchFamily="2" charset="0"/>
              <a:cs typeface="DVOT-SurekhMR" panose="00000400000000000000" pitchFamily="2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धुळे महानगरपालिकेची वेबसाइट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WCAG </a:t>
            </a: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२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.</a:t>
            </a: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१ मार्गदर्शक तत्त्वांचे पालन करते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   </a:t>
            </a: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आणि दिव्यांगांसाठी अनुकूल आहे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i-I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वेबसाइट फूटफॉल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VOT-SurekhMR" panose="00000400000000000000" pitchFamily="2" charset="0"/>
              <a:cs typeface="DVOT-SurekhMR" panose="00000400000000000000" pitchFamily="2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वेबसाइटचा मासिक फूटफॉल २०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,</a:t>
            </a: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००० पेक्षा जास्त वापरकर्ता आहे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i-I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सायबर सुरक्षा ऑडिट प्रमाणपत्र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VOT-SurekhMR" panose="00000400000000000000" pitchFamily="2" charset="0"/>
              <a:cs typeface="DVOT-SurekhMR" panose="00000400000000000000" pitchFamily="2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mr-IN" sz="2000" dirty="0">
                <a:latin typeface="DVOT-SurekhMR" panose="00000400000000000000" pitchFamily="2" charset="0"/>
                <a:cs typeface="DVOT-SurekhMR" panose="00000400000000000000" pitchFamily="2" charset="0"/>
              </a:rPr>
              <a:t>वार्षिक लेखापरीक्षणासाठी एसटीक्यूसी (</a:t>
            </a:r>
            <a:r>
              <a:rPr lang="en-US" sz="2000" dirty="0">
                <a:latin typeface="DVOT-SurekhMR" panose="00000400000000000000" pitchFamily="2" charset="0"/>
                <a:cs typeface="DVOT-SurekhMR" panose="00000400000000000000" pitchFamily="2" charset="0"/>
              </a:rPr>
              <a:t>STQC) </a:t>
            </a:r>
            <a:r>
              <a:rPr lang="mr-IN" sz="2000" dirty="0">
                <a:latin typeface="DVOT-SurekhMR" panose="00000400000000000000" pitchFamily="2" charset="0"/>
                <a:cs typeface="DVOT-SurekhMR" panose="00000400000000000000" pitchFamily="2" charset="0"/>
              </a:rPr>
              <a:t>यांची नियुक्ती करण्याची कार्यपद्धती विकासाधीन आहे.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VOT-SurekhMR" panose="00000400000000000000" pitchFamily="2" charset="0"/>
              <a:cs typeface="DVOT-SurekhMR" panose="000004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44A201-22BF-456C-9DD1-6D509DE2EF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21" r="1610" b="6423"/>
          <a:stretch/>
        </p:blipFill>
        <p:spPr>
          <a:xfrm>
            <a:off x="4684542" y="4088548"/>
            <a:ext cx="4154366" cy="210935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8" name="Round Diagonal Corner Rectangle 2">
            <a:extLst>
              <a:ext uri="{FF2B5EF4-FFF2-40B4-BE49-F238E27FC236}">
                <a16:creationId xmlns:a16="http://schemas.microsoft.com/office/drawing/2014/main" id="{C706026B-6FB1-43EA-A4B7-17E5188F3E63}"/>
              </a:ext>
            </a:extLst>
          </p:cNvPr>
          <p:cNvSpPr/>
          <p:nvPr/>
        </p:nvSpPr>
        <p:spPr>
          <a:xfrm>
            <a:off x="0" y="55942"/>
            <a:ext cx="5149173" cy="752949"/>
          </a:xfrm>
          <a:prstGeom prst="round2Diag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bg1"/>
                </a:solidFill>
                <a:latin typeface="DVOT-SurekhMR" panose="00000400000000000000" pitchFamily="2" charset="0"/>
                <a:cs typeface="DVOT-SurekhMR" panose="00000400000000000000" pitchFamily="2" charset="0"/>
              </a:rPr>
              <a:t>1.संकेतस्थळ (Website)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182A7F-6033-486E-A442-A6E3C5F53B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16" b="8249"/>
          <a:stretch/>
        </p:blipFill>
        <p:spPr>
          <a:xfrm>
            <a:off x="328391" y="4108563"/>
            <a:ext cx="4154366" cy="208934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64069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D869ED67-4543-49D0-AA62-4E8BBD1762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29356" y="1256868"/>
            <a:ext cx="7361799" cy="252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i-I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सामग्री व्यवस्थापन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: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VOT-SurekhMR" panose="00000400000000000000" pitchFamily="2" charset="0"/>
              <a:cs typeface="DVOT-SurekhMR" panose="00000400000000000000" pitchFamily="2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सर्व सामग्री अस्सल आणि नियमितपणे अद्ययावत केली जाते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सीएमएसमध्ये भूमिकेवर आधारित प्रवेशाची सुविधा आहे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आरटीआय विभाग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/</a:t>
            </a: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नागरिकांचा जाहीरनामा वेबसाइटवर उपलब्ध आहे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‘</a:t>
            </a: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नव्या बातम्या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’ (What's New) </a:t>
            </a: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विभागात नवीनतम घोषणा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, </a:t>
            </a: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बातम्या आणि अलर्ट्स प्रदर्शित केले जातात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D7F8B9-672F-47B9-819F-D10989B107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61" b="7432"/>
          <a:stretch/>
        </p:blipFill>
        <p:spPr>
          <a:xfrm>
            <a:off x="631921" y="3609635"/>
            <a:ext cx="6556670" cy="257518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Round Diagonal Corner Rectangle 2">
            <a:extLst>
              <a:ext uri="{FF2B5EF4-FFF2-40B4-BE49-F238E27FC236}">
                <a16:creationId xmlns:a16="http://schemas.microsoft.com/office/drawing/2014/main" id="{5EEF0102-E99E-4BC8-B6BE-6F2AD0175886}"/>
              </a:ext>
            </a:extLst>
          </p:cNvPr>
          <p:cNvSpPr/>
          <p:nvPr/>
        </p:nvSpPr>
        <p:spPr>
          <a:xfrm>
            <a:off x="0" y="55942"/>
            <a:ext cx="5149173" cy="752949"/>
          </a:xfrm>
          <a:prstGeom prst="round2Diag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bg1"/>
                </a:solidFill>
                <a:latin typeface="DVOT-SurekhMR" panose="00000400000000000000" pitchFamily="2" charset="0"/>
                <a:cs typeface="DVOT-SurekhMR" panose="00000400000000000000" pitchFamily="2" charset="0"/>
              </a:rPr>
              <a:t>1.संकेतस्थळ (Website)</a:t>
            </a:r>
          </a:p>
        </p:txBody>
      </p:sp>
    </p:spTree>
    <p:extLst>
      <p:ext uri="{BB962C8B-B14F-4D97-AF65-F5344CB8AC3E}">
        <p14:creationId xmlns:p14="http://schemas.microsoft.com/office/powerpoint/2010/main" val="776522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18E009A6-D2C6-4E8B-84CD-DAFED00801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89499" y="1367974"/>
            <a:ext cx="6869429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i-IN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शोध कार्यक्षमता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VOT-SurekhMR" panose="00000400000000000000" pitchFamily="2" charset="0"/>
              <a:cs typeface="DVOT-SurekhMR" panose="00000400000000000000" pitchFamily="2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i-I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नेव्हिगेशन मेनू सोपे आणि सुसंगत आहेत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i-I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वेबसाइटवर सा</a:t>
            </a:r>
            <a:r>
              <a:rPr kumimoji="0" lang="mr-I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ई</a:t>
            </a:r>
            <a:r>
              <a:rPr kumimoji="0" lang="hi-I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टमॅप उपलब्ध आहे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i-I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की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-</a:t>
            </a:r>
            <a:r>
              <a:rPr kumimoji="0" lang="hi-I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वर्डसह शोध कार्यक्षमता कार्यरत आहे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i-I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व्हॉइस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-</a:t>
            </a:r>
            <a:r>
              <a:rPr kumimoji="0" lang="hi-I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टू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-</a:t>
            </a:r>
            <a:r>
              <a:rPr kumimoji="0" lang="hi-I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टेक्स्ट शोध कार्यक्षमता उपलब्ध आहे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EB9314-FD56-4F5A-BF9B-38711A3CDA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06" r="1385" b="8522"/>
          <a:stretch/>
        </p:blipFill>
        <p:spPr>
          <a:xfrm>
            <a:off x="4571999" y="3429000"/>
            <a:ext cx="4360985" cy="274671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D6A3BB-D03D-4DFE-8F96-B996BB2F82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79" b="5525"/>
          <a:stretch/>
        </p:blipFill>
        <p:spPr>
          <a:xfrm>
            <a:off x="389499" y="3458702"/>
            <a:ext cx="3967088" cy="274671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8" name="Round Diagonal Corner Rectangle 2">
            <a:extLst>
              <a:ext uri="{FF2B5EF4-FFF2-40B4-BE49-F238E27FC236}">
                <a16:creationId xmlns:a16="http://schemas.microsoft.com/office/drawing/2014/main" id="{3B7C11B5-8A9B-43A7-B121-A50C73560632}"/>
              </a:ext>
            </a:extLst>
          </p:cNvPr>
          <p:cNvSpPr/>
          <p:nvPr/>
        </p:nvSpPr>
        <p:spPr>
          <a:xfrm>
            <a:off x="0" y="55942"/>
            <a:ext cx="5149173" cy="752949"/>
          </a:xfrm>
          <a:prstGeom prst="round2Diag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bg1"/>
                </a:solidFill>
                <a:latin typeface="DVOT-SurekhMR" panose="00000400000000000000" pitchFamily="2" charset="0"/>
                <a:cs typeface="DVOT-SurekhMR" panose="00000400000000000000" pitchFamily="2" charset="0"/>
              </a:rPr>
              <a:t>1.संकेतस्थळ (Website)</a:t>
            </a:r>
          </a:p>
        </p:txBody>
      </p:sp>
    </p:spTree>
    <p:extLst>
      <p:ext uri="{BB962C8B-B14F-4D97-AF65-F5344CB8AC3E}">
        <p14:creationId xmlns:p14="http://schemas.microsoft.com/office/powerpoint/2010/main" val="2619864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302474BA-6847-4FFF-97BC-A8A36A07E2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5851" y="1182907"/>
            <a:ext cx="8712298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i-I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डेटा आणि ई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-</a:t>
            </a:r>
            <a:r>
              <a:rPr kumimoji="0" lang="hi-I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गव्हर्नन्स एकत्रीकरण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:</a:t>
            </a:r>
            <a:endParaRPr kumimoji="0" lang="mr-IN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VOT-SurekhMR" panose="00000400000000000000" pitchFamily="2" charset="0"/>
              <a:cs typeface="DVOT-SurekhMR" panose="00000400000000000000" pitchFamily="2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VOT-SurekhMR" panose="00000400000000000000" pitchFamily="2" charset="0"/>
              <a:cs typeface="DVOT-SurekhMR" panose="00000400000000000000" pitchFamily="2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Data.gov.in</a:t>
            </a: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 सह एकत्रीकरण प्रक्रिया सुरू आहे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सेवांच्या वापराचे विश्लेषण प्रदर्शित करण्याची कार्यक्षमता उपलब्ध आहे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i-I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अहवाल आणि तक्रार निवारण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VOT-SurekhMR" panose="00000400000000000000" pitchFamily="2" charset="0"/>
              <a:cs typeface="DVOT-SurekhMR" panose="00000400000000000000" pitchFamily="2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नागरिकांसाठी धोरणे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(</a:t>
            </a: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कॉपी करणे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, </a:t>
            </a: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गोपनीयता इ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.) </a:t>
            </a: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वेबसाइटवर उपलब्ध आहेत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‘</a:t>
            </a: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आमच्याशी संपर्क साधा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’ (Contact Us) </a:t>
            </a: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आणि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‘</a:t>
            </a: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मदत स्रोत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’ (Help Resources) </a:t>
            </a: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उपलब्ध आहेत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सोशल मीडिया लिंक्स आणि सामग्री शेअर करण्याचे पर्याय उपलब्ध आहेत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560672-23AD-4263-8E05-D627D789CD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61" b="5253"/>
          <a:stretch/>
        </p:blipFill>
        <p:spPr>
          <a:xfrm>
            <a:off x="4768949" y="4097145"/>
            <a:ext cx="4079631" cy="205236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E20619-6CF7-48FF-8F64-C82D2268E1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51" r="1490" b="6887"/>
          <a:stretch/>
        </p:blipFill>
        <p:spPr>
          <a:xfrm>
            <a:off x="464235" y="4097145"/>
            <a:ext cx="3910818" cy="205236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Round Diagonal Corner Rectangle 2">
            <a:extLst>
              <a:ext uri="{FF2B5EF4-FFF2-40B4-BE49-F238E27FC236}">
                <a16:creationId xmlns:a16="http://schemas.microsoft.com/office/drawing/2014/main" id="{D78728F5-A1DC-4C31-8A22-C0BADC84A6A6}"/>
              </a:ext>
            </a:extLst>
          </p:cNvPr>
          <p:cNvSpPr/>
          <p:nvPr/>
        </p:nvSpPr>
        <p:spPr>
          <a:xfrm>
            <a:off x="0" y="55942"/>
            <a:ext cx="5149173" cy="752949"/>
          </a:xfrm>
          <a:prstGeom prst="round2Diag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bg1"/>
                </a:solidFill>
                <a:latin typeface="DVOT-SurekhMR" panose="00000400000000000000" pitchFamily="2" charset="0"/>
                <a:cs typeface="DVOT-SurekhMR" panose="00000400000000000000" pitchFamily="2" charset="0"/>
              </a:rPr>
              <a:t>1.संकेतस्थळ (Website)</a:t>
            </a:r>
          </a:p>
        </p:txBody>
      </p:sp>
    </p:spTree>
    <p:extLst>
      <p:ext uri="{BB962C8B-B14F-4D97-AF65-F5344CB8AC3E}">
        <p14:creationId xmlns:p14="http://schemas.microsoft.com/office/powerpoint/2010/main" val="2175018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0AF4A214-1E1B-480D-B3DE-3C9C5DC660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3920" y="888735"/>
            <a:ext cx="6545873" cy="252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i-I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आरटीएस आणि आपले सरकारची आकडेवारी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(</a:t>
            </a:r>
            <a:r>
              <a:rPr kumimoji="0" lang="hi-I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२० गुण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):</a:t>
            </a:r>
            <a:endParaRPr kumimoji="0" lang="mr-IN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VOT-SurekhMR" panose="00000400000000000000" pitchFamily="2" charset="0"/>
              <a:cs typeface="DVOT-SurekhMR" panose="00000400000000000000" pitchFamily="2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mr-IN" altLang="en-US" b="1" dirty="0">
              <a:solidFill>
                <a:schemeClr val="tx1"/>
              </a:solidFill>
              <a:latin typeface="DVOT-SurekhMR" panose="00000400000000000000" pitchFamily="2" charset="0"/>
              <a:cs typeface="DVOT-SurekhMR" panose="00000400000000000000" pitchFamily="2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VOT-SurekhMR" panose="00000400000000000000" pitchFamily="2" charset="0"/>
              <a:cs typeface="DVOT-SurekhMR" panose="00000400000000000000" pitchFamily="2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१००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% </a:t>
            </a: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सेवा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(</a:t>
            </a: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एकूण ७४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) </a:t>
            </a: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अधिसूचित आहेत आणि ऑनलाइन उपलब्ध आहेत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१००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% </a:t>
            </a: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प्रक्रिया स्वयंचलित आहे आणि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‘</a:t>
            </a: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आपले सरकार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’ </a:t>
            </a: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तसेच धुळे महानगरपालिका विभागासह पूर्णपणे एकीकृत आहे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VOT-SurekhMR" panose="00000400000000000000" pitchFamily="2" charset="0"/>
                <a:cs typeface="DVOT-SurekhMR" panose="00000400000000000000" pitchFamily="2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ound Diagonal Corner Rectangle 2">
            <a:extLst>
              <a:ext uri="{FF2B5EF4-FFF2-40B4-BE49-F238E27FC236}">
                <a16:creationId xmlns:a16="http://schemas.microsoft.com/office/drawing/2014/main" id="{D0A3CDE7-168B-4F1B-9E2C-91B02E66744C}"/>
              </a:ext>
            </a:extLst>
          </p:cNvPr>
          <p:cNvSpPr/>
          <p:nvPr/>
        </p:nvSpPr>
        <p:spPr>
          <a:xfrm>
            <a:off x="0" y="0"/>
            <a:ext cx="3646944" cy="616549"/>
          </a:xfrm>
          <a:prstGeom prst="round2DiagRect">
            <a:avLst/>
          </a:prstGeom>
          <a:solidFill>
            <a:srgbClr val="ED7D31">
              <a:lumMod val="75000"/>
            </a:srgb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VOT-SurekhMR" panose="00000400000000000000" pitchFamily="2" charset="0"/>
                <a:ea typeface="+mn-ea"/>
                <a:cs typeface="DVOT-SurekhMR" panose="00000400000000000000" pitchFamily="2" charset="0"/>
              </a:rPr>
              <a:t>2. </a:t>
            </a:r>
            <a:r>
              <a:rPr kumimoji="0" lang="hi-I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VOT-SurekhMR" panose="00000400000000000000" pitchFamily="2" charset="0"/>
                <a:ea typeface="+mn-ea"/>
                <a:cs typeface="DVOT-SurekhMR" panose="00000400000000000000" pitchFamily="2" charset="0"/>
              </a:rPr>
              <a:t>आपले सरकार </a:t>
            </a:r>
            <a:r>
              <a:rPr lang="mr-IN" sz="2400" b="1" kern="0" dirty="0">
                <a:solidFill>
                  <a:prstClr val="white"/>
                </a:solidFill>
                <a:latin typeface="DVOT-SurekhMR" panose="00000400000000000000" pitchFamily="2" charset="0"/>
                <a:cs typeface="DVOT-SurekhMR" panose="00000400000000000000" pitchFamily="2" charset="0"/>
              </a:rPr>
              <a:t>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VOT-SurekhMR" panose="00000400000000000000" pitchFamily="2" charset="0"/>
              <a:ea typeface="+mn-ea"/>
              <a:cs typeface="DVOT-SurekhMR" panose="000004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F015DF-56AE-43DB-8304-6859930E0A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37" r="1342" b="5376"/>
          <a:stretch/>
        </p:blipFill>
        <p:spPr>
          <a:xfrm>
            <a:off x="543536" y="3445497"/>
            <a:ext cx="7944386" cy="2556762"/>
          </a:xfrm>
          <a:prstGeom prst="rect">
            <a:avLst/>
          </a:prstGeom>
          <a:solidFill>
            <a:srgbClr val="1F497D"/>
          </a:solidFill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8084616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314</TotalTime>
  <Words>1019</Words>
  <Application>Microsoft Office PowerPoint</Application>
  <PresentationFormat>On-screen Show (4:3)</PresentationFormat>
  <Paragraphs>151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DVOT-Surekh</vt:lpstr>
      <vt:lpstr>DVOT-SurekhMR</vt:lpstr>
      <vt:lpstr>Wingdings</vt:lpstr>
      <vt:lpstr>Retrospect</vt:lpstr>
      <vt:lpstr>धुळे महानगरपालिका, धुळे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धुळे महानगरपालिका, धुळे</dc:title>
  <dc:subject/>
  <dc:creator/>
  <cp:keywords/>
  <dc:description>generated using python-pptx</dc:description>
  <cp:lastModifiedBy>ADMIN</cp:lastModifiedBy>
  <cp:revision>12</cp:revision>
  <dcterms:created xsi:type="dcterms:W3CDTF">2013-01-27T09:14:16Z</dcterms:created>
  <dcterms:modified xsi:type="dcterms:W3CDTF">2026-01-08T03:01:58Z</dcterms:modified>
  <cp:category/>
</cp:coreProperties>
</file>